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7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dirty="0"/>
              <a:t>Chromozómy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Chromozómi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Hárok1!$A$2:$A$3</c:f>
              <c:strCache>
                <c:ptCount val="2"/>
                <c:pt idx="0">
                  <c:v>Muzský</c:v>
                </c:pt>
                <c:pt idx="1">
                  <c:v>Zenský</c:v>
                </c:pt>
              </c:strCache>
            </c:strRef>
          </c:cat>
          <c:val>
            <c:numRef>
              <c:f>Hárok1!$B$2:$B$3</c:f>
              <c:numCache>
                <c:formatCode>General</c:formatCode>
                <c:ptCount val="2"/>
                <c:pt idx="0">
                  <c:v>28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90-4117-8485-7E96BD78220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55664352"/>
        <c:axId val="1455665312"/>
        <c:axId val="0"/>
      </c:bar3DChart>
      <c:catAx>
        <c:axId val="145566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455665312"/>
        <c:crosses val="autoZero"/>
        <c:auto val="1"/>
        <c:lblAlgn val="ctr"/>
        <c:lblOffset val="100"/>
        <c:noMultiLvlLbl val="0"/>
      </c:catAx>
      <c:valAx>
        <c:axId val="14556653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55664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Rad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Hárok1!$A$2:$A$3</c:f>
              <c:strCache>
                <c:ptCount val="2"/>
                <c:pt idx="0">
                  <c:v>Jazdené</c:v>
                </c:pt>
                <c:pt idx="1">
                  <c:v>Nové</c:v>
                </c:pt>
              </c:strCache>
            </c:strRef>
          </c:cat>
          <c:val>
            <c:numRef>
              <c:f>Hárok1!$B$2:$B$3</c:f>
              <c:numCache>
                <c:formatCode>General</c:formatCode>
                <c:ptCount val="2"/>
                <c:pt idx="0">
                  <c:v>22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4F-4901-A004-AE26BE0E57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28343199"/>
        <c:axId val="1528348479"/>
        <c:axId val="0"/>
      </c:bar3DChart>
      <c:catAx>
        <c:axId val="1528343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528348479"/>
        <c:crosses val="autoZero"/>
        <c:auto val="1"/>
        <c:lblAlgn val="ctr"/>
        <c:lblOffset val="100"/>
        <c:noMultiLvlLbl val="0"/>
      </c:catAx>
      <c:valAx>
        <c:axId val="152834847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28343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Rad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Hárok1!$A$2:$A$5</c:f>
              <c:strCache>
                <c:ptCount val="4"/>
                <c:pt idx="0">
                  <c:v>Autobazár</c:v>
                </c:pt>
                <c:pt idx="1">
                  <c:v>Internetový autobazár</c:v>
                </c:pt>
                <c:pt idx="2">
                  <c:v>Od známeho</c:v>
                </c:pt>
                <c:pt idx="3">
                  <c:v>Iné</c:v>
                </c:pt>
              </c:strCache>
            </c:strRef>
          </c:cat>
          <c:val>
            <c:numRef>
              <c:f>Hárok1!$B$2:$B$5</c:f>
              <c:numCache>
                <c:formatCode>General</c:formatCode>
                <c:ptCount val="4"/>
                <c:pt idx="0">
                  <c:v>18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14-49CD-B22C-93B0DD352F0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47971679"/>
        <c:axId val="1147971199"/>
        <c:axId val="0"/>
      </c:bar3DChart>
      <c:catAx>
        <c:axId val="1147971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147971199"/>
        <c:crosses val="autoZero"/>
        <c:auto val="1"/>
        <c:lblAlgn val="ctr"/>
        <c:lblOffset val="100"/>
        <c:noMultiLvlLbl val="0"/>
      </c:catAx>
      <c:valAx>
        <c:axId val="114797119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47971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Vek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Hárok1!$A$2:$A$7</c:f>
              <c:strCache>
                <c:ptCount val="6"/>
                <c:pt idx="0">
                  <c:v>13-17</c:v>
                </c:pt>
                <c:pt idx="1">
                  <c:v>18-25</c:v>
                </c:pt>
                <c:pt idx="2">
                  <c:v>26-35</c:v>
                </c:pt>
                <c:pt idx="3">
                  <c:v>36-45</c:v>
                </c:pt>
                <c:pt idx="4">
                  <c:v>46-55</c:v>
                </c:pt>
                <c:pt idx="5">
                  <c:v>56 a vyššie</c:v>
                </c:pt>
              </c:strCache>
            </c:strRef>
          </c:cat>
          <c:val>
            <c:numRef>
              <c:f>Hárok1!$B$2:$B$7</c:f>
              <c:numCache>
                <c:formatCode>General</c:formatCode>
                <c:ptCount val="6"/>
                <c:pt idx="0">
                  <c:v>21</c:v>
                </c:pt>
                <c:pt idx="1">
                  <c:v>2</c:v>
                </c:pt>
                <c:pt idx="2">
                  <c:v>3</c:v>
                </c:pt>
                <c:pt idx="3">
                  <c:v>9</c:v>
                </c:pt>
                <c:pt idx="4">
                  <c:v>5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17-4DA1-966F-15C7EB8239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51857136"/>
        <c:axId val="1551859536"/>
        <c:axId val="0"/>
      </c:bar3DChart>
      <c:catAx>
        <c:axId val="155185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551859536"/>
        <c:crosses val="autoZero"/>
        <c:auto val="1"/>
        <c:lblAlgn val="ctr"/>
        <c:lblOffset val="100"/>
        <c:noMultiLvlLbl val="0"/>
      </c:catAx>
      <c:valAx>
        <c:axId val="15518595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51857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Rad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Hárok1!$A$2:$A$3</c:f>
              <c:strCache>
                <c:ptCount val="2"/>
                <c:pt idx="0">
                  <c:v>Áno</c:v>
                </c:pt>
                <c:pt idx="1">
                  <c:v>Nie</c:v>
                </c:pt>
              </c:strCache>
            </c:strRef>
          </c:cat>
          <c:val>
            <c:numRef>
              <c:f>Hárok1!$B$2:$B$3</c:f>
              <c:numCache>
                <c:formatCode>General</c:formatCode>
                <c:ptCount val="2"/>
                <c:pt idx="0">
                  <c:v>24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92-430F-8CD1-C2322E083B5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80289839"/>
        <c:axId val="1072124767"/>
        <c:axId val="0"/>
      </c:bar3DChart>
      <c:catAx>
        <c:axId val="980289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072124767"/>
        <c:crosses val="autoZero"/>
        <c:auto val="1"/>
        <c:lblAlgn val="ctr"/>
        <c:lblOffset val="100"/>
        <c:noMultiLvlLbl val="0"/>
      </c:catAx>
      <c:valAx>
        <c:axId val="107212476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80289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Rad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Hárok1!$A$2:$A$4</c:f>
              <c:strCache>
                <c:ptCount val="3"/>
                <c:pt idx="0">
                  <c:v>Áno</c:v>
                </c:pt>
                <c:pt idx="1">
                  <c:v>Nie</c:v>
                </c:pt>
                <c:pt idx="2">
                  <c:v>Som študent autoškoly</c:v>
                </c:pt>
              </c:strCache>
            </c:strRef>
          </c:cat>
          <c:val>
            <c:numRef>
              <c:f>Hárok1!$B$2:$B$4</c:f>
              <c:numCache>
                <c:formatCode>General</c:formatCode>
                <c:ptCount val="3"/>
                <c:pt idx="0">
                  <c:v>16</c:v>
                </c:pt>
                <c:pt idx="1">
                  <c:v>10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34-428D-8FBF-9B1578DD01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51477791"/>
        <c:axId val="1151478271"/>
        <c:axId val="0"/>
      </c:bar3DChart>
      <c:catAx>
        <c:axId val="1151477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151478271"/>
        <c:crosses val="autoZero"/>
        <c:auto val="1"/>
        <c:lblAlgn val="ctr"/>
        <c:lblOffset val="100"/>
        <c:noMultiLvlLbl val="0"/>
      </c:catAx>
      <c:valAx>
        <c:axId val="1151478271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514777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Rad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Hárok1!$A$2:$A$6</c:f>
              <c:strCache>
                <c:ptCount val="5"/>
                <c:pt idx="0">
                  <c:v>Áno</c:v>
                </c:pt>
                <c:pt idx="1">
                  <c:v>Zatial nie</c:v>
                </c:pt>
                <c:pt idx="2">
                  <c:v>Nie</c:v>
                </c:pt>
                <c:pt idx="3">
                  <c:v>Ešte som nerozmýšlal</c:v>
                </c:pt>
                <c:pt idx="4">
                  <c:v>Operatívny leasing</c:v>
                </c:pt>
              </c:strCache>
            </c:strRef>
          </c:cat>
          <c:val>
            <c:numRef>
              <c:f>Hárok1!$B$2:$B$6</c:f>
              <c:numCache>
                <c:formatCode>General</c:formatCode>
                <c:ptCount val="5"/>
                <c:pt idx="0">
                  <c:v>17</c:v>
                </c:pt>
                <c:pt idx="1">
                  <c:v>12</c:v>
                </c:pt>
                <c:pt idx="2">
                  <c:v>9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6D-45A1-B247-69FD06C78A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70326799"/>
        <c:axId val="970327279"/>
        <c:axId val="0"/>
      </c:bar3DChart>
      <c:catAx>
        <c:axId val="97032679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pPr>
            <a:endParaRPr lang="sk-SK"/>
          </a:p>
        </c:txPr>
        <c:crossAx val="970327279"/>
        <c:crosses val="autoZero"/>
        <c:auto val="1"/>
        <c:lblAlgn val="ctr"/>
        <c:lblOffset val="100"/>
        <c:noMultiLvlLbl val="0"/>
      </c:catAx>
      <c:valAx>
        <c:axId val="97032727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9703267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Rad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Hárok1!$A$2:$A$7</c:f>
              <c:strCache>
                <c:ptCount val="6"/>
                <c:pt idx="0">
                  <c:v>SUV</c:v>
                </c:pt>
                <c:pt idx="1">
                  <c:v>Combi</c:v>
                </c:pt>
                <c:pt idx="2">
                  <c:v>Coupé</c:v>
                </c:pt>
                <c:pt idx="3">
                  <c:v>Hatchback</c:v>
                </c:pt>
                <c:pt idx="4">
                  <c:v>Sedan</c:v>
                </c:pt>
                <c:pt idx="5">
                  <c:v>Cabrio</c:v>
                </c:pt>
              </c:strCache>
            </c:strRef>
          </c:cat>
          <c:val>
            <c:numRef>
              <c:f>Hárok1!$B$2:$B$7</c:f>
              <c:numCache>
                <c:formatCode>General</c:formatCode>
                <c:ptCount val="6"/>
                <c:pt idx="0">
                  <c:v>15</c:v>
                </c:pt>
                <c:pt idx="1">
                  <c:v>13</c:v>
                </c:pt>
                <c:pt idx="2">
                  <c:v>10</c:v>
                </c:pt>
                <c:pt idx="3">
                  <c:v>6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AB-4F26-93C8-D7188235F2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58955759"/>
        <c:axId val="958945679"/>
        <c:axId val="0"/>
      </c:bar3DChart>
      <c:catAx>
        <c:axId val="958955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958945679"/>
        <c:crosses val="autoZero"/>
        <c:auto val="1"/>
        <c:lblAlgn val="ctr"/>
        <c:lblOffset val="100"/>
        <c:noMultiLvlLbl val="0"/>
      </c:catAx>
      <c:valAx>
        <c:axId val="95894567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58955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Rad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Hárok1!$A$2:$A$7</c:f>
              <c:strCache>
                <c:ptCount val="6"/>
                <c:pt idx="0">
                  <c:v>Benzín</c:v>
                </c:pt>
                <c:pt idx="1">
                  <c:v>Nafta</c:v>
                </c:pt>
                <c:pt idx="2">
                  <c:v>Elektrina</c:v>
                </c:pt>
                <c:pt idx="3">
                  <c:v>Vodík</c:v>
                </c:pt>
                <c:pt idx="4">
                  <c:v>Iná</c:v>
                </c:pt>
                <c:pt idx="5">
                  <c:v>LPG</c:v>
                </c:pt>
              </c:strCache>
            </c:strRef>
          </c:cat>
          <c:val>
            <c:numRef>
              <c:f>Hárok1!$B$2:$B$7</c:f>
              <c:numCache>
                <c:formatCode>General</c:formatCode>
                <c:ptCount val="6"/>
                <c:pt idx="0">
                  <c:v>20</c:v>
                </c:pt>
                <c:pt idx="1">
                  <c:v>16</c:v>
                </c:pt>
                <c:pt idx="2">
                  <c:v>10</c:v>
                </c:pt>
                <c:pt idx="3">
                  <c:v>4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97-4560-AAFB-7500AA8C70F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84925807"/>
        <c:axId val="884917167"/>
        <c:axId val="0"/>
      </c:bar3DChart>
      <c:catAx>
        <c:axId val="8849258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884917167"/>
        <c:crosses val="autoZero"/>
        <c:auto val="1"/>
        <c:lblAlgn val="ctr"/>
        <c:lblOffset val="100"/>
        <c:noMultiLvlLbl val="0"/>
      </c:catAx>
      <c:valAx>
        <c:axId val="88491716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884925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Rad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Hárok1!$A$2:$A$4</c:f>
              <c:strCache>
                <c:ptCount val="3"/>
                <c:pt idx="0">
                  <c:v>4x4</c:v>
                </c:pt>
                <c:pt idx="1">
                  <c:v>Predný</c:v>
                </c:pt>
                <c:pt idx="2">
                  <c:v>Zadný</c:v>
                </c:pt>
              </c:strCache>
            </c:strRef>
          </c:cat>
          <c:val>
            <c:numRef>
              <c:f>Hárok1!$B$2:$B$4</c:f>
              <c:numCache>
                <c:formatCode>General</c:formatCode>
                <c:ptCount val="3"/>
                <c:pt idx="0">
                  <c:v>29</c:v>
                </c:pt>
                <c:pt idx="1">
                  <c:v>11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DC-4A5B-B179-2457AD5513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69768319"/>
        <c:axId val="1069766399"/>
        <c:axId val="0"/>
      </c:bar3DChart>
      <c:catAx>
        <c:axId val="1069768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069766399"/>
        <c:crosses val="autoZero"/>
        <c:auto val="1"/>
        <c:lblAlgn val="ctr"/>
        <c:lblOffset val="100"/>
        <c:noMultiLvlLbl val="0"/>
      </c:catAx>
      <c:valAx>
        <c:axId val="106976639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697683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Rad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Hárok1!$A$2:$A$5</c:f>
              <c:strCache>
                <c:ptCount val="4"/>
                <c:pt idx="0">
                  <c:v>1000 - 3000</c:v>
                </c:pt>
                <c:pt idx="1">
                  <c:v>4000 - 10 000</c:v>
                </c:pt>
                <c:pt idx="2">
                  <c:v>10 000 - 15 000</c:v>
                </c:pt>
                <c:pt idx="3">
                  <c:v>16 000 a viac</c:v>
                </c:pt>
              </c:strCache>
            </c:strRef>
          </c:cat>
          <c:val>
            <c:numRef>
              <c:f>Hárok1!$B$2:$B$5</c:f>
              <c:numCache>
                <c:formatCode>General</c:formatCode>
                <c:ptCount val="4"/>
                <c:pt idx="0">
                  <c:v>5</c:v>
                </c:pt>
                <c:pt idx="1">
                  <c:v>12</c:v>
                </c:pt>
                <c:pt idx="2">
                  <c:v>10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71-45A7-93E2-081FC116BF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69767359"/>
        <c:axId val="969336527"/>
        <c:axId val="0"/>
      </c:bar3DChart>
      <c:catAx>
        <c:axId val="1069767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969336527"/>
        <c:crosses val="autoZero"/>
        <c:auto val="1"/>
        <c:lblAlgn val="ctr"/>
        <c:lblOffset val="100"/>
        <c:noMultiLvlLbl val="0"/>
      </c:catAx>
      <c:valAx>
        <c:axId val="96933652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697673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56990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8203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742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5867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69903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69342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 s obráz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85298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33336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41837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51496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20655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17344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81043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44599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62635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16364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57531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02A6859-6738-4503-904D-7D3D87DA5F93}" type="datetimeFigureOut">
              <a:rPr lang="sk-SK" smtClean="0"/>
              <a:t>2. 5. 2023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4F3A48F-DACB-4069-BE3F-E83A65F4AE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50645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84662F-5D6E-F678-1A3E-94A91EC92C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Dotazník o kúpe auta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4CC068-2104-AC10-4B69-2478E5D2CA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Filip Vavrek 2.B</a:t>
            </a:r>
          </a:p>
        </p:txBody>
      </p:sp>
    </p:spTree>
    <p:extLst>
      <p:ext uri="{BB962C8B-B14F-4D97-AF65-F5344CB8AC3E}">
        <p14:creationId xmlns:p14="http://schemas.microsoft.com/office/powerpoint/2010/main" val="3084119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118AC14-B687-9590-E409-5C3F3A74D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900" indent="0">
              <a:buNone/>
            </a:pPr>
            <a:r>
              <a:rPr lang="en-US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What </a:t>
            </a:r>
            <a:r>
              <a:rPr lang="en-US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colour</a:t>
            </a:r>
            <a:r>
              <a:rPr lang="en-US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 is </a:t>
            </a:r>
            <a:r>
              <a:rPr lang="en-US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ur</a:t>
            </a:r>
            <a:r>
              <a:rPr lang="en-US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 </a:t>
            </a:r>
            <a:r>
              <a:rPr lang="en-US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bugatti</a:t>
            </a:r>
            <a:r>
              <a:rPr lang="en-US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????</a:t>
            </a:r>
            <a:endParaRPr lang="sk-SK" dirty="0">
              <a:solidFill>
                <a:schemeClr val="bg2">
                  <a:lumMod val="25000"/>
                  <a:lumOff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Nie</a:t>
            </a:r>
          </a:p>
          <a:p>
            <a:pPr marL="36900" indent="0">
              <a:buNone/>
            </a:pPr>
            <a:r>
              <a:rPr lang="sk-SK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Ferari</a:t>
            </a:r>
            <a:endParaRPr lang="sk-SK" b="0" i="0" dirty="0">
              <a:solidFill>
                <a:schemeClr val="bg2">
                  <a:lumMod val="25000"/>
                  <a:lumOff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79225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4F7D0A-57FC-12AD-71EF-F0FD09ABB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Aký typ karosérie by ste si vybrali?</a:t>
            </a:r>
          </a:p>
        </p:txBody>
      </p:sp>
      <p:graphicFrame>
        <p:nvGraphicFramePr>
          <p:cNvPr id="6" name="Zástupný objekt pre obsah 5">
            <a:extLst>
              <a:ext uri="{FF2B5EF4-FFF2-40B4-BE49-F238E27FC236}">
                <a16:creationId xmlns:a16="http://schemas.microsoft.com/office/drawing/2014/main" id="{3ADF2106-6360-F481-3A5E-770AFD6257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1346133"/>
              </p:ext>
            </p:extLst>
          </p:nvPr>
        </p:nvGraphicFramePr>
        <p:xfrm>
          <a:off x="1382233" y="1731963"/>
          <a:ext cx="9197162" cy="4516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9587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0E7243-920B-7CDB-80E7-F0D4D194E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Akú pohonnú hmotu preferujete?</a:t>
            </a:r>
          </a:p>
        </p:txBody>
      </p:sp>
      <p:graphicFrame>
        <p:nvGraphicFramePr>
          <p:cNvPr id="6" name="Zástupný objekt pre obsah 5">
            <a:extLst>
              <a:ext uri="{FF2B5EF4-FFF2-40B4-BE49-F238E27FC236}">
                <a16:creationId xmlns:a16="http://schemas.microsoft.com/office/drawing/2014/main" id="{3ED2FAB0-0F88-1993-011E-BFCD04746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2562385"/>
              </p:ext>
            </p:extLst>
          </p:nvPr>
        </p:nvGraphicFramePr>
        <p:xfrm>
          <a:off x="1509823" y="1731963"/>
          <a:ext cx="9441712" cy="4516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9771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A970CD-7A3C-F8D1-CCA6-040D900D0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Aký pohon preferujete?</a:t>
            </a:r>
          </a:p>
        </p:txBody>
      </p:sp>
      <p:graphicFrame>
        <p:nvGraphicFramePr>
          <p:cNvPr id="6" name="Zástupný objekt pre obsah 5">
            <a:extLst>
              <a:ext uri="{FF2B5EF4-FFF2-40B4-BE49-F238E27FC236}">
                <a16:creationId xmlns:a16="http://schemas.microsoft.com/office/drawing/2014/main" id="{CFD2EC15-3100-C968-4B15-82858BCF73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4025289"/>
              </p:ext>
            </p:extLst>
          </p:nvPr>
        </p:nvGraphicFramePr>
        <p:xfrm>
          <a:off x="1616149" y="1731963"/>
          <a:ext cx="9186529" cy="4594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21985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8608B0-A1A4-B9FF-B06A-64922B40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Koľko ste ochotní investovať do kúpy auta?</a:t>
            </a:r>
          </a:p>
        </p:txBody>
      </p:sp>
      <p:graphicFrame>
        <p:nvGraphicFramePr>
          <p:cNvPr id="6" name="Zástupný objekt pre obsah 5">
            <a:extLst>
              <a:ext uri="{FF2B5EF4-FFF2-40B4-BE49-F238E27FC236}">
                <a16:creationId xmlns:a16="http://schemas.microsoft.com/office/drawing/2014/main" id="{557DBE81-E541-B1AC-C215-A0FC2C6007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8233461"/>
              </p:ext>
            </p:extLst>
          </p:nvPr>
        </p:nvGraphicFramePr>
        <p:xfrm>
          <a:off x="914400" y="1731963"/>
          <a:ext cx="10353675" cy="4059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5958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E57D7A-3DE7-3E9C-8CB3-3571BBAB1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Plánujete si kúpiť auto:</a:t>
            </a:r>
          </a:p>
        </p:txBody>
      </p:sp>
      <p:graphicFrame>
        <p:nvGraphicFramePr>
          <p:cNvPr id="16" name="Zástupný objekt pre obsah 15">
            <a:extLst>
              <a:ext uri="{FF2B5EF4-FFF2-40B4-BE49-F238E27FC236}">
                <a16:creationId xmlns:a16="http://schemas.microsoft.com/office/drawing/2014/main" id="{AEA5FEBB-799B-BF45-6CF0-5BD53017ED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885498"/>
              </p:ext>
            </p:extLst>
          </p:nvPr>
        </p:nvGraphicFramePr>
        <p:xfrm>
          <a:off x="1541721" y="1731963"/>
          <a:ext cx="9314121" cy="4381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4907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64A1EC-1EA4-6224-C06E-33456204A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Ak jazdené, tak odkiaľ?  </a:t>
            </a:r>
          </a:p>
        </p:txBody>
      </p:sp>
      <p:graphicFrame>
        <p:nvGraphicFramePr>
          <p:cNvPr id="6" name="Zástupný objekt pre obsah 5">
            <a:extLst>
              <a:ext uri="{FF2B5EF4-FFF2-40B4-BE49-F238E27FC236}">
                <a16:creationId xmlns:a16="http://schemas.microsoft.com/office/drawing/2014/main" id="{944FCE73-6D4A-27B4-9C6A-3C30292CD3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2349819"/>
              </p:ext>
            </p:extLst>
          </p:nvPr>
        </p:nvGraphicFramePr>
        <p:xfrm>
          <a:off x="1511559" y="1731963"/>
          <a:ext cx="9060026" cy="4059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4394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4569D1-0ADE-B6A4-DDCF-8E07792EA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Bola hypotéza správna?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EA19484-FFA0-3A7A-18F8-81EC556AF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4100" indent="-457200">
              <a:buAutoNum type="arabicPeriod"/>
            </a:pPr>
            <a:r>
              <a:rPr lang="sk-SK" dirty="0"/>
              <a:t>Áno ale bolo to tesné.  				Jazdené 22 : 20 Nové</a:t>
            </a:r>
          </a:p>
          <a:p>
            <a:pPr marL="494100" indent="-457200">
              <a:buAutoNum type="arabicPeriod"/>
            </a:pPr>
            <a:r>
              <a:rPr lang="sk-SK" dirty="0"/>
              <a:t>Áno.								Len 10 hlasov</a:t>
            </a:r>
          </a:p>
          <a:p>
            <a:pPr marL="494100" indent="-457200">
              <a:buAutoNum type="arabicPeriod"/>
            </a:pPr>
            <a:r>
              <a:rPr lang="sk-SK" dirty="0"/>
              <a:t>Áno. 								Hlasov 15  SUV a 13 </a:t>
            </a:r>
            <a:r>
              <a:rPr lang="sk-SK" dirty="0" err="1"/>
              <a:t>Combi</a:t>
            </a:r>
            <a:endParaRPr lang="sk-SK" dirty="0"/>
          </a:p>
          <a:p>
            <a:pPr marL="494100" indent="-457200">
              <a:buAutoNum type="arabicPeriod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40511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CD8FE2-ADCB-DE64-5FF2-0250D9516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1800" cy="6099470"/>
          </a:xfrm>
        </p:spPr>
        <p:txBody>
          <a:bodyPr/>
          <a:lstStyle/>
          <a:p>
            <a:pPr algn="ctr"/>
            <a:r>
              <a:rPr lang="sk-SK" dirty="0"/>
              <a:t>Ďakujem za Vašu pozornosť!</a:t>
            </a:r>
          </a:p>
        </p:txBody>
      </p:sp>
    </p:spTree>
    <p:extLst>
      <p:ext uri="{BB962C8B-B14F-4D97-AF65-F5344CB8AC3E}">
        <p14:creationId xmlns:p14="http://schemas.microsoft.com/office/powerpoint/2010/main" val="716267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DEF85F-F018-6715-C60C-A07AD1DCF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Hypotéza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6AB693D-8C4C-C7C4-A3A9-FFD8BDED2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4100" indent="-457200">
              <a:buAutoNum type="arabicPeriod"/>
            </a:pPr>
            <a:r>
              <a:rPr lang="sk-SK" dirty="0"/>
              <a:t>Väčšina bude chcieť jazdené autá.</a:t>
            </a:r>
          </a:p>
          <a:p>
            <a:pPr marL="494100" indent="-457200">
              <a:buAutoNum type="arabicPeriod"/>
            </a:pPr>
            <a:r>
              <a:rPr lang="sk-SK" dirty="0"/>
              <a:t>Elektrický pohon ešte nebude populárny.</a:t>
            </a:r>
          </a:p>
          <a:p>
            <a:pPr marL="494100" indent="-457200">
              <a:buAutoNum type="arabicPeriod"/>
            </a:pPr>
            <a:r>
              <a:rPr lang="sk-SK" dirty="0"/>
              <a:t>Väčšina bude chcieť karosériu typu SUV a </a:t>
            </a:r>
            <a:r>
              <a:rPr lang="sk-SK" dirty="0" err="1"/>
              <a:t>Combi</a:t>
            </a:r>
            <a:r>
              <a:rPr lang="sk-SK" dirty="0"/>
              <a:t>.</a:t>
            </a:r>
          </a:p>
          <a:p>
            <a:pPr marL="494100" indent="-457200">
              <a:buAutoNum type="arabicPeriod"/>
            </a:pPr>
            <a:endParaRPr lang="sk-SK" dirty="0"/>
          </a:p>
          <a:p>
            <a:pPr marL="494100" indent="-457200">
              <a:buAutoNum type="arabicPeriod"/>
            </a:pPr>
            <a:endParaRPr lang="sk-SK" dirty="0"/>
          </a:p>
          <a:p>
            <a:pPr marL="36900" indent="0">
              <a:buNone/>
            </a:pPr>
            <a:endParaRPr lang="sk-SK" dirty="0"/>
          </a:p>
          <a:p>
            <a:pPr marL="494100" indent="-457200">
              <a:buAutoNum type="arabicPeriod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02832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C7DA39-A270-B471-F450-E5893EF4F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4208"/>
          </a:xfrm>
        </p:spPr>
        <p:txBody>
          <a:bodyPr/>
          <a:lstStyle/>
          <a:p>
            <a:pPr algn="ctr"/>
            <a:r>
              <a:rPr lang="sk-SK" dirty="0"/>
              <a:t>Zastúpenie ľudí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928D9722-D8F6-54CB-2E1B-42AB34431D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2566863"/>
              </p:ext>
            </p:extLst>
          </p:nvPr>
        </p:nvGraphicFramePr>
        <p:xfrm>
          <a:off x="1531087" y="1439334"/>
          <a:ext cx="9005777" cy="5053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3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7BCBA-13AD-F2C7-72EB-64D668598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Vek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2C3E22D7-7316-B4CF-9C55-4306E96C51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5132739"/>
              </p:ext>
            </p:extLst>
          </p:nvPr>
        </p:nvGraphicFramePr>
        <p:xfrm>
          <a:off x="1701209" y="1439334"/>
          <a:ext cx="8910084" cy="4972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67981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3DEE04-2E9E-0AE9-4F2F-30294E1E8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Ste držiteľom vodičského preukazu?</a:t>
            </a:r>
          </a:p>
        </p:txBody>
      </p:sp>
      <p:graphicFrame>
        <p:nvGraphicFramePr>
          <p:cNvPr id="6" name="Zástupný objekt pre obsah 5">
            <a:extLst>
              <a:ext uri="{FF2B5EF4-FFF2-40B4-BE49-F238E27FC236}">
                <a16:creationId xmlns:a16="http://schemas.microsoft.com/office/drawing/2014/main" id="{60336BBA-8186-9D46-09BD-725A3041E9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993124"/>
              </p:ext>
            </p:extLst>
          </p:nvPr>
        </p:nvGraphicFramePr>
        <p:xfrm>
          <a:off x="1286540" y="1658680"/>
          <a:ext cx="9611832" cy="4805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0609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6362C7-15A9-3B40-CCE3-94FF59E32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Ak nie, plánujete si urobiť vodičský preukaz?</a:t>
            </a:r>
          </a:p>
        </p:txBody>
      </p:sp>
      <p:graphicFrame>
        <p:nvGraphicFramePr>
          <p:cNvPr id="6" name="Zástupný objekt pre obsah 5">
            <a:extLst>
              <a:ext uri="{FF2B5EF4-FFF2-40B4-BE49-F238E27FC236}">
                <a16:creationId xmlns:a16="http://schemas.microsoft.com/office/drawing/2014/main" id="{7C6F2866-2CD9-25BB-5068-9E568AA0F6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03694"/>
              </p:ext>
            </p:extLst>
          </p:nvPr>
        </p:nvGraphicFramePr>
        <p:xfrm>
          <a:off x="1477925" y="1731963"/>
          <a:ext cx="9356651" cy="4732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464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BEA824-52CD-2953-6EBC-55596025A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/>
              <a:t>Plánujete si kúpiť vlastné auto?</a:t>
            </a:r>
          </a:p>
        </p:txBody>
      </p:sp>
      <p:graphicFrame>
        <p:nvGraphicFramePr>
          <p:cNvPr id="6" name="Zástupný objekt pre obsah 5">
            <a:extLst>
              <a:ext uri="{FF2B5EF4-FFF2-40B4-BE49-F238E27FC236}">
                <a16:creationId xmlns:a16="http://schemas.microsoft.com/office/drawing/2014/main" id="{B50C4852-16B7-98A7-99D1-C5A1045108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363742"/>
              </p:ext>
            </p:extLst>
          </p:nvPr>
        </p:nvGraphicFramePr>
        <p:xfrm>
          <a:off x="1054359" y="1731964"/>
          <a:ext cx="9993086" cy="4615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5487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A7D72C-CD68-0C74-DC96-A612F0032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k-SK" dirty="0"/>
              <a:t>Ak vlastníte auto tak aké? </a:t>
            </a:r>
            <a:br>
              <a:rPr lang="sk-SK" dirty="0"/>
            </a:br>
            <a:r>
              <a:rPr lang="sk-SK" dirty="0"/>
              <a:t>(značka, palivo, karoséria)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58FC03E-3F2C-10A8-AEF2-D09FBFBF5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105247"/>
            <a:ext cx="10353762" cy="4391246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- Audi, </a:t>
            </a:r>
            <a:r>
              <a:rPr lang="sk-SK" b="1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diesel</a:t>
            </a:r>
            <a:r>
              <a:rPr lang="sk-SK" b="1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, </a:t>
            </a:r>
            <a:r>
              <a:rPr lang="sk-SK" b="1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combi</a:t>
            </a:r>
            <a:r>
              <a:rPr lang="sk-SK" b="1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					- Mercedes </a:t>
            </a:r>
            <a:r>
              <a:rPr lang="sk-SK" b="1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Benz</a:t>
            </a:r>
            <a:r>
              <a:rPr lang="sk-SK" b="1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 </a:t>
            </a:r>
            <a:r>
              <a:rPr lang="sk-SK" b="1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Amg</a:t>
            </a:r>
            <a:r>
              <a:rPr lang="sk-SK" b="1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 </a:t>
            </a:r>
            <a:r>
              <a:rPr lang="sk-SK" b="1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Gt</a:t>
            </a:r>
            <a:r>
              <a:rPr lang="sk-SK" b="1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		- Audi, </a:t>
            </a:r>
            <a:r>
              <a:rPr lang="sk-SK" b="1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diesel,hecbek</a:t>
            </a:r>
            <a:endParaRPr lang="sk-SK" b="1" i="0" dirty="0">
              <a:solidFill>
                <a:schemeClr val="bg2">
                  <a:lumMod val="25000"/>
                  <a:lumOff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1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- VW </a:t>
            </a:r>
            <a:r>
              <a:rPr lang="sk-SK" b="1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golf,diel,variant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					- Mercedes					- Audi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diesel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avant</a:t>
            </a:r>
            <a:endParaRPr lang="sk-SK" b="1" dirty="0">
              <a:solidFill>
                <a:schemeClr val="tx2">
                  <a:lumMod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- VW, benzín,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hatchback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				- Kia						</a:t>
            </a:r>
          </a:p>
          <a:p>
            <a:pPr marL="36900" indent="0">
              <a:buNone/>
            </a:pP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-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Vw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								-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land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 rover,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nafta,suv</a:t>
            </a:r>
            <a:endParaRPr lang="sk-SK" b="1" i="0" dirty="0">
              <a:solidFill>
                <a:schemeClr val="tx2">
                  <a:lumMod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1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- 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Toyota								- Hybrid, Hyundai</a:t>
            </a:r>
          </a:p>
          <a:p>
            <a:pPr marL="36900" indent="0">
              <a:buNone/>
            </a:pP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- Škoda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Superb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,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diesel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,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combi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			- Honda</a:t>
            </a:r>
            <a:endParaRPr lang="sk-SK" b="1" dirty="0">
              <a:solidFill>
                <a:schemeClr val="tx2">
                  <a:lumMod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- Škoda Octavia 1.9 TDI				-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diesel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,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opel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,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combi</a:t>
            </a:r>
            <a:endParaRPr lang="sk-SK" b="1" i="0" dirty="0">
              <a:solidFill>
                <a:schemeClr val="tx2">
                  <a:lumMod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- Škoda Octavia						-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Citroen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berlingo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diesel</a:t>
            </a:r>
            <a:endParaRPr lang="sk-SK" b="1" dirty="0">
              <a:solidFill>
                <a:schemeClr val="tx2">
                  <a:lumMod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-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suzuki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, benzín,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hatchback</a:t>
            </a:r>
            <a:r>
              <a:rPr lang="sk-SK" b="1" i="0" dirty="0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			- Audi elektro </a:t>
            </a:r>
            <a:r>
              <a:rPr lang="sk-SK" b="1" i="0" dirty="0" err="1">
                <a:solidFill>
                  <a:schemeClr val="tx2">
                    <a:lumMod val="75000"/>
                  </a:schemeClr>
                </a:solidFill>
                <a:effectLst/>
                <a:latin typeface="Inter Regular"/>
              </a:rPr>
              <a:t>sportback</a:t>
            </a:r>
            <a:endParaRPr lang="sk-SK" b="1" i="0" dirty="0">
              <a:solidFill>
                <a:schemeClr val="tx2">
                  <a:lumMod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endParaRPr lang="sk-SK" dirty="0">
              <a:solidFill>
                <a:schemeClr val="tx1"/>
              </a:solidFill>
              <a:effectLst/>
              <a:latin typeface="Inter Regular"/>
            </a:endParaRPr>
          </a:p>
          <a:p>
            <a:pPr marL="36900" indent="0">
              <a:buNone/>
            </a:pPr>
            <a:endParaRPr lang="sk-S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522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128888-B9AB-A007-1390-467151D0E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404037"/>
            <a:ext cx="10353762" cy="1127051"/>
          </a:xfrm>
        </p:spPr>
        <p:txBody>
          <a:bodyPr/>
          <a:lstStyle/>
          <a:p>
            <a:pPr algn="ctr"/>
            <a:r>
              <a:rPr lang="sk-SK" dirty="0"/>
              <a:t>Akú značku auta by ste si chceli kúpiť?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223728D-5CD3-9C79-0283-31060BFA5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1679944"/>
            <a:ext cx="10941507" cy="4954772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- Audi						- Škoda </a:t>
            </a:r>
            <a:r>
              <a:rPr lang="sk-SK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Kodiak</a:t>
            </a: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				 - </a:t>
            </a:r>
            <a:r>
              <a:rPr lang="sk-SK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Bugatti</a:t>
            </a:r>
            <a:endParaRPr lang="sk-SK" b="0" i="0" dirty="0">
              <a:solidFill>
                <a:schemeClr val="bg2">
                  <a:lumMod val="25000"/>
                  <a:lumOff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- Mercedes					- Moskvič					 - Audi, Volkswagen, Mercedes, Porsche</a:t>
            </a:r>
            <a:endParaRPr lang="sk-SK" dirty="0">
              <a:solidFill>
                <a:schemeClr val="bg2">
                  <a:lumMod val="25000"/>
                  <a:lumOff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- </a:t>
            </a:r>
            <a:r>
              <a:rPr lang="sk-SK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Vw</a:t>
            </a: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						-Mercedes </a:t>
            </a:r>
            <a:r>
              <a:rPr lang="sk-SK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benz</a:t>
            </a: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 300 </a:t>
            </a:r>
            <a:r>
              <a:rPr lang="sk-SK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sel</a:t>
            </a: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	</a:t>
            </a:r>
            <a:r>
              <a:rPr lang="sk-SK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	- </a:t>
            </a:r>
            <a:r>
              <a:rPr lang="sk-SK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Citroen</a:t>
            </a:r>
            <a:r>
              <a:rPr lang="sk-SK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 </a:t>
            </a:r>
            <a:endParaRPr lang="sk-SK" b="0" i="0" dirty="0">
              <a:solidFill>
                <a:schemeClr val="bg2">
                  <a:lumMod val="25000"/>
                  <a:lumOff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- Volvo						- </a:t>
            </a:r>
            <a:r>
              <a:rPr lang="sk-SK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Lucid</a:t>
            </a: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				</a:t>
            </a:r>
            <a:r>
              <a:rPr lang="sk-SK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		- Škodovka	</a:t>
            </a:r>
          </a:p>
          <a:p>
            <a:pPr marL="36900" indent="0">
              <a:buNone/>
            </a:pP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- volkswagen kombi van		- </a:t>
            </a:r>
            <a:r>
              <a:rPr lang="sk-SK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Jeep</a:t>
            </a:r>
            <a:endParaRPr lang="sk-SK" b="0" i="0" dirty="0">
              <a:solidFill>
                <a:schemeClr val="bg2">
                  <a:lumMod val="25000"/>
                  <a:lumOff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- Volkswagen </a:t>
            </a:r>
            <a:r>
              <a:rPr lang="sk-SK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arteon</a:t>
            </a: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			- </a:t>
            </a:r>
            <a:r>
              <a:rPr lang="sk-SK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hyundai</a:t>
            </a:r>
            <a:endParaRPr lang="sk-SK" dirty="0">
              <a:solidFill>
                <a:schemeClr val="bg2">
                  <a:lumMod val="25000"/>
                  <a:lumOff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- Toyota						- Honda, </a:t>
            </a:r>
            <a:r>
              <a:rPr lang="sk-SK" b="0" i="0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Wolkswagen</a:t>
            </a: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, Toyota</a:t>
            </a:r>
          </a:p>
          <a:p>
            <a:pPr marL="36900" indent="0">
              <a:buNone/>
            </a:pPr>
            <a:r>
              <a:rPr lang="sk-SK" b="0" i="0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- Tesla						- Ford Mustang GT 5.0			</a:t>
            </a:r>
            <a:endParaRPr lang="sk-SK" dirty="0">
              <a:solidFill>
                <a:schemeClr val="bg2">
                  <a:lumMod val="25000"/>
                  <a:lumOff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sk-SK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- volvo, </a:t>
            </a:r>
            <a:r>
              <a:rPr lang="sk-SK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suzuki</a:t>
            </a:r>
            <a:r>
              <a:rPr lang="sk-SK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... </a:t>
            </a:r>
            <a:r>
              <a:rPr lang="sk-SK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ked</a:t>
            </a:r>
            <a:r>
              <a:rPr lang="sk-SK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 budem mat </a:t>
            </a:r>
            <a:r>
              <a:rPr lang="sk-SK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money</a:t>
            </a:r>
            <a:r>
              <a:rPr lang="sk-SK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 tak </a:t>
            </a:r>
            <a:r>
              <a:rPr lang="sk-SK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bmw</a:t>
            </a:r>
            <a:r>
              <a:rPr lang="sk-SK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, mercedes alebo </a:t>
            </a:r>
            <a:r>
              <a:rPr lang="sk-SK" dirty="0" err="1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audi</a:t>
            </a:r>
            <a:endParaRPr lang="sk-SK" b="0" i="0" dirty="0">
              <a:solidFill>
                <a:schemeClr val="bg2">
                  <a:lumMod val="25000"/>
                  <a:lumOff val="75000"/>
                </a:schemeClr>
              </a:solidFill>
              <a:effectLst/>
              <a:latin typeface="Inter Regular"/>
            </a:endParaRPr>
          </a:p>
          <a:p>
            <a:pPr marL="36900" indent="0">
              <a:buNone/>
            </a:pPr>
            <a:r>
              <a:rPr lang="pl-PL" dirty="0">
                <a:solidFill>
                  <a:schemeClr val="bg2">
                    <a:lumMod val="25000"/>
                    <a:lumOff val="75000"/>
                  </a:schemeClr>
                </a:solidFill>
                <a:effectLst/>
                <a:latin typeface="Inter Regular"/>
              </a:rPr>
              <a:t>- neznam ale budem mat golfik</a:t>
            </a:r>
            <a:endParaRPr lang="sk-SK" dirty="0">
              <a:solidFill>
                <a:schemeClr val="bg2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320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dlica">
  <a:themeElements>
    <a:clrScheme name="Bridlic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Bridlica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dlic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TM04033929[[fn=Bridlica]]</Template>
  <TotalTime>305</TotalTime>
  <Words>468</Words>
  <Application>Microsoft Office PowerPoint</Application>
  <PresentationFormat>Širokouhlá</PresentationFormat>
  <Paragraphs>49</Paragraphs>
  <Slides>18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18</vt:i4>
      </vt:variant>
    </vt:vector>
  </HeadingPairs>
  <TitlesOfParts>
    <vt:vector size="22" baseType="lpstr">
      <vt:lpstr>Calisto MT</vt:lpstr>
      <vt:lpstr>Inter Regular</vt:lpstr>
      <vt:lpstr>Wingdings 2</vt:lpstr>
      <vt:lpstr>Bridlica</vt:lpstr>
      <vt:lpstr>Dotazník o kúpe auta</vt:lpstr>
      <vt:lpstr>Hypotéza</vt:lpstr>
      <vt:lpstr>Zastúpenie ľudí</vt:lpstr>
      <vt:lpstr>Vek</vt:lpstr>
      <vt:lpstr>Ste držiteľom vodičského preukazu?</vt:lpstr>
      <vt:lpstr>Ak nie, plánujete si urobiť vodičský preukaz?</vt:lpstr>
      <vt:lpstr>Plánujete si kúpiť vlastné auto?</vt:lpstr>
      <vt:lpstr>Ak vlastníte auto tak aké?  (značka, palivo, karoséria)</vt:lpstr>
      <vt:lpstr>Akú značku auta by ste si chceli kúpiť?</vt:lpstr>
      <vt:lpstr>Prezentácia programu PowerPoint</vt:lpstr>
      <vt:lpstr>Aký typ karosérie by ste si vybrali?</vt:lpstr>
      <vt:lpstr>Akú pohonnú hmotu preferujete?</vt:lpstr>
      <vt:lpstr>Aký pohon preferujete?</vt:lpstr>
      <vt:lpstr>Koľko ste ochotní investovať do kúpy auta?</vt:lpstr>
      <vt:lpstr>Plánujete si kúpiť auto:</vt:lpstr>
      <vt:lpstr>Ak jazdené, tak odkiaľ?  </vt:lpstr>
      <vt:lpstr>Bola hypotéza správna?</vt:lpstr>
      <vt:lpstr>Ďakujem za Vašu pozornosť!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Dotazník o kúpe auta</dc:title>
  <dc:creator>Filip Vavrek</dc:creator>
  <cp:lastModifiedBy>Filip Vavrek</cp:lastModifiedBy>
  <cp:revision>13</cp:revision>
  <dcterms:created xsi:type="dcterms:W3CDTF">2023-04-12T20:27:28Z</dcterms:created>
  <dcterms:modified xsi:type="dcterms:W3CDTF">2023-05-02T21:23:29Z</dcterms:modified>
</cp:coreProperties>
</file>